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8" r:id="rId2"/>
    <p:sldId id="278" r:id="rId3"/>
    <p:sldId id="259" r:id="rId4"/>
    <p:sldId id="279" r:id="rId5"/>
    <p:sldId id="260" r:id="rId6"/>
    <p:sldId id="261" r:id="rId7"/>
    <p:sldId id="262" r:id="rId8"/>
    <p:sldId id="263" r:id="rId9"/>
    <p:sldId id="264" r:id="rId10"/>
    <p:sldId id="280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1" r:id="rId19"/>
    <p:sldId id="273" r:id="rId20"/>
    <p:sldId id="274" r:id="rId21"/>
    <p:sldId id="275" r:id="rId22"/>
    <p:sldId id="282" r:id="rId23"/>
    <p:sldId id="283" r:id="rId24"/>
    <p:sldId id="276" r:id="rId25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6B8E23"/>
    <a:srgbClr val="DAA520"/>
    <a:srgbClr val="FFD7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66" y="5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E7C34-13CB-CF4F-B90C-7F5B148F069F}" type="datetimeFigureOut">
              <a:rPr lang="de-DE" smtClean="0"/>
              <a:t>14.05.2014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94C22-833F-4547-8BEF-2F1476CA12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78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94C22-833F-4547-8BEF-2F1476CA12F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8847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786537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5800" y="3107597"/>
            <a:ext cx="77724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Fira Sans OT Light"/>
                <a:cs typeface="Fira Sans OT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13341" y="617378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latin typeface="Fira Sans OT Light"/>
                <a:cs typeface="Fira Sans OT Light"/>
              </a:defRPr>
            </a:lvl1pPr>
          </a:lstStyle>
          <a:p>
            <a:fld id="{978DA676-FB6F-0B44-9DD0-CAAFBC80A7A7}" type="datetimeFigureOut">
              <a:rPr lang="de-DE" smtClean="0"/>
              <a:pPr/>
              <a:t>14.05.2014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597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14.05.2014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057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14.05.2014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900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06375" y="823913"/>
            <a:ext cx="8739188" cy="39052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latin typeface="Fira Sans OT Light"/>
                <a:cs typeface="Fira Sans OT Light"/>
              </a:defRPr>
            </a:lvl1pPr>
          </a:lstStyle>
          <a:p>
            <a:pPr lvl="0"/>
            <a:r>
              <a:rPr lang="de-DE" dirty="0" smtClean="0"/>
              <a:t>Untertitel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9815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14.05.2014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152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14.05.2014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12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14.05.2014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632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14.05.2014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07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14.05.2014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60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14.05.2014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85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14.05.2014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82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06010" y="162983"/>
            <a:ext cx="8739132" cy="660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010" y="1600200"/>
            <a:ext cx="873913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8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Fira Sans OT"/>
          <a:ea typeface="+mj-ea"/>
          <a:cs typeface="Fira Sans OT"/>
        </a:defRPr>
      </a:lvl1pPr>
    </p:titleStyle>
    <p:bodyStyle>
      <a:lvl1pPr marL="342900" indent="-342900" algn="l" defTabSz="457200" rtl="0" eaLnBrk="1" latinLnBrk="0" hangingPunct="1">
        <a:lnSpc>
          <a:spcPct val="150000"/>
        </a:lnSpc>
        <a:spcBef>
          <a:spcPts val="200"/>
        </a:spcBef>
        <a:buFont typeface="Lucida Grande"/>
        <a:buChar char="»"/>
        <a:defRPr sz="2400" b="0" i="0" kern="1200">
          <a:solidFill>
            <a:schemeClr val="tx1"/>
          </a:solidFill>
          <a:latin typeface="Fira Sans OT Medium"/>
          <a:ea typeface="+mn-ea"/>
          <a:cs typeface="Fira Sans OT Medium"/>
        </a:defRPr>
      </a:lvl1pPr>
      <a:lvl2pPr marL="742950" indent="-285750" algn="l" defTabSz="457200" rtl="0" eaLnBrk="1" latinLnBrk="0" hangingPunct="1">
        <a:lnSpc>
          <a:spcPct val="150000"/>
        </a:lnSpc>
        <a:spcBef>
          <a:spcPct val="20000"/>
        </a:spcBef>
        <a:buFont typeface="Lucida Grande"/>
        <a:buChar char="»"/>
        <a:defRPr sz="2200" b="0" i="0" kern="1200">
          <a:solidFill>
            <a:schemeClr val="tx1"/>
          </a:solidFill>
          <a:latin typeface="Fira Sans OT Light"/>
          <a:ea typeface="+mn-ea"/>
          <a:cs typeface="Fira Sans OT Light"/>
        </a:defRPr>
      </a:lvl2pPr>
      <a:lvl3pPr marL="1143000" indent="-228600" algn="l" defTabSz="457200" rtl="0" eaLnBrk="1" latinLnBrk="0" hangingPunct="1">
        <a:lnSpc>
          <a:spcPct val="150000"/>
        </a:lnSpc>
        <a:spcBef>
          <a:spcPct val="20000"/>
        </a:spcBef>
        <a:buFont typeface="Lucida Grande"/>
        <a:buChar char="»"/>
        <a:defRPr sz="2000" b="0" i="0" kern="1200">
          <a:solidFill>
            <a:schemeClr val="tx1"/>
          </a:solidFill>
          <a:latin typeface="Fira Sans OT Light"/>
          <a:ea typeface="+mn-ea"/>
          <a:cs typeface="Fira Sans OT Light"/>
        </a:defRPr>
      </a:lvl3pPr>
      <a:lvl4pPr marL="1600200" indent="-228600" algn="l" defTabSz="457200" rtl="0" eaLnBrk="1" latinLnBrk="0" hangingPunct="1">
        <a:lnSpc>
          <a:spcPct val="150000"/>
        </a:lnSpc>
        <a:spcBef>
          <a:spcPct val="20000"/>
        </a:spcBef>
        <a:buFont typeface="Lucida Grande"/>
        <a:buChar char="»"/>
        <a:defRPr sz="1800" b="0" i="0" kern="1200">
          <a:solidFill>
            <a:schemeClr val="tx1"/>
          </a:solidFill>
          <a:latin typeface="Fira Sans OT Light"/>
          <a:ea typeface="+mn-ea"/>
          <a:cs typeface="Fira Sans OT Light"/>
        </a:defRPr>
      </a:lvl4pPr>
      <a:lvl5pPr marL="2057400" indent="-228600" algn="l" defTabSz="457200" rtl="0" eaLnBrk="1" latinLnBrk="0" hangingPunct="1">
        <a:lnSpc>
          <a:spcPct val="150000"/>
        </a:lnSpc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Fira Sans OT Light"/>
          <a:ea typeface="+mn-ea"/>
          <a:cs typeface="Fira Sans OT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</a:t>
            </a:r>
            <a:r>
              <a:rPr lang="de-DE" dirty="0" err="1" smtClean="0"/>
              <a:t>presentation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5800" y="3107596"/>
            <a:ext cx="7772400" cy="3274099"/>
          </a:xfrm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  <a:r>
              <a:rPr lang="de-DE" dirty="0" smtClean="0">
                <a:solidFill>
                  <a:srgbClr val="FFA500"/>
                </a:solidFill>
              </a:rPr>
              <a:t>Webshop Analyse</a:t>
            </a:r>
            <a:r>
              <a:rPr lang="de-DE" dirty="0" smtClean="0">
                <a:solidFill>
                  <a:schemeClr val="tx1"/>
                </a:solidFill>
              </a:rPr>
              <a:t>&lt;/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labor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  <a:r>
              <a:rPr lang="de-DE" dirty="0" smtClean="0">
                <a:solidFill>
                  <a:srgbClr val="FFA500"/>
                </a:solidFill>
              </a:rPr>
              <a:t>1</a:t>
            </a:r>
            <a:r>
              <a:rPr lang="de-DE" dirty="0" smtClean="0">
                <a:solidFill>
                  <a:schemeClr val="tx1"/>
                </a:solidFill>
              </a:rPr>
              <a:t>&lt;/</a:t>
            </a:r>
            <a:r>
              <a:rPr lang="de-DE" dirty="0" err="1" smtClean="0">
                <a:solidFill>
                  <a:schemeClr val="tx1"/>
                </a:solidFill>
              </a:rPr>
              <a:t>labor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</a:p>
          <a:p>
            <a:pPr algn="l"/>
            <a:endParaRPr lang="de-DE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73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989796"/>
          </a:xfrm>
        </p:spPr>
        <p:txBody>
          <a:bodyPr>
            <a:normAutofit/>
          </a:bodyPr>
          <a:lstStyle/>
          <a:p>
            <a:r>
              <a:rPr lang="de-DE" dirty="0" smtClean="0"/>
              <a:t>&lt;genaue-Analyse </a:t>
            </a:r>
            <a:r>
              <a:rPr lang="de-DE" dirty="0" err="1" smtClean="0"/>
              <a:t>shop</a:t>
            </a:r>
            <a:r>
              <a:rPr lang="de-DE" dirty="0" smtClean="0"/>
              <a:t>=“</a:t>
            </a:r>
            <a:r>
              <a:rPr lang="de-DE" dirty="0" err="1" smtClean="0"/>
              <a:t>Vidipedia</a:t>
            </a:r>
            <a:r>
              <a:rPr lang="de-DE" dirty="0" smtClean="0"/>
              <a:t>“&gt;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480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&lt;Seven-</a:t>
            </a:r>
            <a:r>
              <a:rPr lang="de-DE" dirty="0" err="1" smtClean="0"/>
              <a:t>dialogue</a:t>
            </a:r>
            <a:r>
              <a:rPr lang="de-DE" dirty="0"/>
              <a:t>-</a:t>
            </a:r>
            <a:r>
              <a:rPr lang="de-DE" dirty="0" err="1" smtClean="0"/>
              <a:t>principles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latin typeface="Fira Sans OT Medium"/>
                <a:cs typeface="Fira Sans OT Medium"/>
              </a:rPr>
              <a:t>Selbstbeschreibungsfähigkeit </a:t>
            </a:r>
            <a:r>
              <a:rPr lang="de-DE" dirty="0">
                <a:latin typeface="Fira Sans OT Medium"/>
                <a:cs typeface="Fira Sans OT Medium"/>
              </a:rPr>
              <a:t>/ </a:t>
            </a:r>
            <a:r>
              <a:rPr lang="de-DE" dirty="0" err="1">
                <a:latin typeface="Fira Sans OT Medium"/>
                <a:cs typeface="Fira Sans OT Medium"/>
              </a:rPr>
              <a:t>Self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r>
              <a:rPr lang="de-DE" dirty="0" err="1" smtClean="0">
                <a:latin typeface="Fira Sans OT Medium"/>
                <a:cs typeface="Fira Sans OT Medium"/>
              </a:rPr>
              <a:t>Descriptiveness</a:t>
            </a:r>
            <a:endParaRPr lang="de-DE" dirty="0" smtClean="0">
              <a:latin typeface="Fira Sans OT Medium"/>
              <a:cs typeface="Fira Sans OT Medium"/>
            </a:endParaRPr>
          </a:p>
          <a:p>
            <a:pPr lvl="1"/>
            <a:r>
              <a:rPr lang="de-DE" dirty="0" smtClean="0"/>
              <a:t>Die Seite ist </a:t>
            </a:r>
            <a:r>
              <a:rPr lang="de-DE" dirty="0" err="1" smtClean="0">
                <a:solidFill>
                  <a:srgbClr val="FFA500"/>
                </a:solidFill>
              </a:rPr>
              <a:t>übersichtlich</a:t>
            </a:r>
            <a:r>
              <a:rPr lang="de-DE" dirty="0" smtClean="0">
                <a:solidFill>
                  <a:srgbClr val="FFA500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/>
              <a:t>schnell verstanden, </a:t>
            </a:r>
            <a:r>
              <a:rPr lang="de-DE" dirty="0" smtClean="0"/>
              <a:t>die meisten</a:t>
            </a:r>
            <a:r>
              <a:rPr lang="de-DE" dirty="0" smtClean="0"/>
              <a:t> </a:t>
            </a:r>
            <a:r>
              <a:rPr lang="de-DE" dirty="0" smtClean="0"/>
              <a:t>Funktionen</a:t>
            </a:r>
            <a:r>
              <a:rPr lang="de-DE" dirty="0" smtClean="0">
                <a:solidFill>
                  <a:srgbClr val="FFA500"/>
                </a:solidFill>
              </a:rPr>
              <a:t> </a:t>
            </a:r>
            <a:r>
              <a:rPr lang="de-DE" dirty="0" err="1" smtClean="0">
                <a:solidFill>
                  <a:srgbClr val="FFA500"/>
                </a:solidFill>
              </a:rPr>
              <a:t>erklären</a:t>
            </a:r>
            <a:r>
              <a:rPr lang="de-DE" dirty="0" smtClean="0">
                <a:solidFill>
                  <a:srgbClr val="FFA500"/>
                </a:solidFill>
              </a:rPr>
              <a:t> sich von selbst</a:t>
            </a:r>
          </a:p>
          <a:p>
            <a:r>
              <a:rPr lang="de-DE" dirty="0">
                <a:latin typeface="Fira Sans OT Medium"/>
                <a:cs typeface="Fira Sans OT Medium"/>
              </a:rPr>
              <a:t>Aufgabenangemessenheit / </a:t>
            </a:r>
            <a:r>
              <a:rPr lang="de-DE" dirty="0" err="1">
                <a:latin typeface="Fira Sans OT Medium"/>
                <a:cs typeface="Fira Sans OT Medium"/>
              </a:rPr>
              <a:t>Suitability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r>
              <a:rPr lang="de-DE" dirty="0" err="1">
                <a:latin typeface="Fira Sans OT Medium"/>
                <a:cs typeface="Fira Sans OT Medium"/>
              </a:rPr>
              <a:t>for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r>
              <a:rPr lang="de-DE" dirty="0" err="1">
                <a:latin typeface="Fira Sans OT Medium"/>
                <a:cs typeface="Fira Sans OT Medium"/>
              </a:rPr>
              <a:t>the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r>
              <a:rPr lang="de-DE" dirty="0" err="1">
                <a:latin typeface="Fira Sans OT Medium"/>
                <a:cs typeface="Fira Sans OT Medium"/>
              </a:rPr>
              <a:t>task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endParaRPr lang="de-DE" dirty="0" smtClean="0">
              <a:latin typeface="Fira Sans OT Medium"/>
              <a:cs typeface="Fira Sans OT Medium"/>
            </a:endParaRPr>
          </a:p>
          <a:p>
            <a:pPr lvl="1"/>
            <a:r>
              <a:rPr lang="de-DE" dirty="0" smtClean="0"/>
              <a:t>Aufgaben sind durch einfache Navigation und </a:t>
            </a:r>
            <a:r>
              <a:rPr lang="de-DE" dirty="0"/>
              <a:t>wenige </a:t>
            </a:r>
            <a:r>
              <a:rPr lang="de-DE" dirty="0" smtClean="0"/>
              <a:t>Klicks </a:t>
            </a:r>
            <a:r>
              <a:rPr lang="de-DE" dirty="0" smtClean="0">
                <a:solidFill>
                  <a:srgbClr val="FFA500"/>
                </a:solidFill>
              </a:rPr>
              <a:t>schnell zu erledigen</a:t>
            </a:r>
            <a:endParaRPr lang="de-DE" dirty="0" smtClean="0"/>
          </a:p>
          <a:p>
            <a:r>
              <a:rPr lang="de-DE" dirty="0" smtClean="0"/>
              <a:t>Steuerbarkeit </a:t>
            </a:r>
            <a:r>
              <a:rPr lang="de-DE" dirty="0"/>
              <a:t>/ </a:t>
            </a:r>
            <a:r>
              <a:rPr lang="de-DE" dirty="0" err="1"/>
              <a:t>Controllability</a:t>
            </a:r>
            <a:r>
              <a:rPr lang="de-DE" dirty="0"/>
              <a:t> </a:t>
            </a:r>
            <a:endParaRPr lang="de-DE" dirty="0" smtClean="0">
              <a:effectLst/>
            </a:endParaRPr>
          </a:p>
          <a:p>
            <a:pPr lvl="1"/>
            <a:r>
              <a:rPr lang="de-DE" dirty="0" smtClean="0"/>
              <a:t>Das Gefühl der </a:t>
            </a:r>
            <a:r>
              <a:rPr lang="de-DE" dirty="0" smtClean="0">
                <a:solidFill>
                  <a:srgbClr val="FFA500"/>
                </a:solidFill>
              </a:rPr>
              <a:t>Kontrolle</a:t>
            </a:r>
            <a:r>
              <a:rPr lang="de-DE" dirty="0" smtClean="0"/>
              <a:t> ist meistens gegeben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ISO 9241 Part 110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7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&lt;Seven-</a:t>
            </a:r>
            <a:r>
              <a:rPr lang="de-DE" dirty="0" err="1" smtClean="0"/>
              <a:t>dialogue</a:t>
            </a:r>
            <a:r>
              <a:rPr lang="de-DE" dirty="0" smtClean="0"/>
              <a:t>-</a:t>
            </a:r>
            <a:r>
              <a:rPr lang="de-DE" dirty="0" err="1" smtClean="0"/>
              <a:t>principles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 smtClean="0"/>
              <a:t>Erwartungskonformität</a:t>
            </a:r>
            <a:r>
              <a:rPr lang="de-DE" dirty="0" smtClean="0"/>
              <a:t> </a:t>
            </a:r>
            <a:r>
              <a:rPr lang="de-DE" dirty="0"/>
              <a:t>/ </a:t>
            </a:r>
            <a:r>
              <a:rPr lang="de-DE" dirty="0" err="1"/>
              <a:t>Conformity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 smtClean="0"/>
              <a:t>expections</a:t>
            </a:r>
            <a:endParaRPr lang="de-DE" dirty="0" smtClean="0"/>
          </a:p>
          <a:p>
            <a:pPr lvl="1"/>
            <a:r>
              <a:rPr lang="de-DE" dirty="0" smtClean="0"/>
              <a:t>übliches</a:t>
            </a:r>
            <a:r>
              <a:rPr lang="de-DE" dirty="0" smtClean="0">
                <a:solidFill>
                  <a:srgbClr val="FFA500"/>
                </a:solidFill>
              </a:rPr>
              <a:t> Lupe-Symbol</a:t>
            </a:r>
            <a:r>
              <a:rPr lang="de-DE" dirty="0" smtClean="0"/>
              <a:t> </a:t>
            </a:r>
            <a:r>
              <a:rPr lang="de-DE" dirty="0" smtClean="0"/>
              <a:t>als </a:t>
            </a:r>
            <a:r>
              <a:rPr lang="de-DE" dirty="0" smtClean="0"/>
              <a:t>Suche-Button</a:t>
            </a:r>
          </a:p>
          <a:p>
            <a:pPr lvl="1"/>
            <a:r>
              <a:rPr lang="de-DE" dirty="0" smtClean="0">
                <a:solidFill>
                  <a:srgbClr val="FFA500"/>
                </a:solidFill>
              </a:rPr>
              <a:t>Schlüssel-Symbol</a:t>
            </a:r>
            <a:r>
              <a:rPr lang="de-DE" dirty="0" smtClean="0"/>
              <a:t> für Login, </a:t>
            </a:r>
            <a:r>
              <a:rPr lang="de-DE" dirty="0" smtClean="0">
                <a:solidFill>
                  <a:srgbClr val="FFA500"/>
                </a:solidFill>
              </a:rPr>
              <a:t>zwei-Personen-Symbol </a:t>
            </a:r>
            <a:r>
              <a:rPr lang="de-DE" dirty="0" smtClean="0"/>
              <a:t>für registrieren   -&gt; eher unüblich</a:t>
            </a:r>
            <a:endParaRPr lang="de-DE" dirty="0" smtClean="0"/>
          </a:p>
          <a:p>
            <a:pPr lvl="1"/>
            <a:r>
              <a:rPr lang="de-DE" dirty="0" smtClean="0"/>
              <a:t>drei wesentliche Menüpunkte </a:t>
            </a:r>
            <a:r>
              <a:rPr lang="de-DE" dirty="0"/>
              <a:t>sind </a:t>
            </a:r>
            <a:r>
              <a:rPr lang="de-DE" dirty="0">
                <a:solidFill>
                  <a:srgbClr val="FFA500"/>
                </a:solidFill>
              </a:rPr>
              <a:t>oben</a:t>
            </a:r>
            <a:r>
              <a:rPr lang="de-DE" dirty="0"/>
              <a:t> in </a:t>
            </a:r>
            <a:r>
              <a:rPr lang="de-DE" dirty="0" smtClean="0"/>
              <a:t>Bar</a:t>
            </a:r>
          </a:p>
          <a:p>
            <a:pPr lvl="1"/>
            <a:r>
              <a:rPr lang="de-DE" dirty="0" smtClean="0">
                <a:effectLst/>
              </a:rPr>
              <a:t>bei Suche von Videos und Fragen </a:t>
            </a:r>
            <a:r>
              <a:rPr lang="de-DE" dirty="0" smtClean="0">
                <a:solidFill>
                  <a:srgbClr val="FFA500"/>
                </a:solidFill>
              </a:rPr>
              <a:t>kann nicht direkt auf Titel geklickt </a:t>
            </a:r>
            <a:r>
              <a:rPr lang="de-DE" dirty="0" smtClean="0"/>
              <a:t>werden, es </a:t>
            </a:r>
            <a:r>
              <a:rPr lang="de-DE" dirty="0" smtClean="0">
                <a:effectLst/>
              </a:rPr>
              <a:t>gibt einen extra Button -&gt; unschön, macht kein Spaß</a:t>
            </a:r>
            <a:endParaRPr lang="de-DE" dirty="0" smtClean="0">
              <a:effectLst/>
            </a:endParaRPr>
          </a:p>
          <a:p>
            <a:pPr lvl="1"/>
            <a:r>
              <a:rPr lang="de-DE" dirty="0" smtClean="0"/>
              <a:t>Sonstige </a:t>
            </a:r>
            <a:r>
              <a:rPr lang="de-DE" dirty="0"/>
              <a:t>Infos wie </a:t>
            </a:r>
            <a:r>
              <a:rPr lang="de-DE" dirty="0" smtClean="0"/>
              <a:t>Impressum, Kontakt, Datensicherheit, und </a:t>
            </a:r>
            <a:r>
              <a:rPr lang="de-DE" dirty="0"/>
              <a:t>AGBs sind ganz </a:t>
            </a:r>
            <a:r>
              <a:rPr lang="de-DE" dirty="0">
                <a:solidFill>
                  <a:srgbClr val="FFA500"/>
                </a:solidFill>
              </a:rPr>
              <a:t>unten</a:t>
            </a:r>
            <a:r>
              <a:rPr lang="de-DE" dirty="0"/>
              <a:t> auf der Seite zu </a:t>
            </a:r>
            <a:r>
              <a:rPr lang="de-DE" dirty="0" smtClean="0"/>
              <a:t>finden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ISO 9241 Part 110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627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&lt;Seven-</a:t>
            </a:r>
            <a:r>
              <a:rPr lang="de-DE" dirty="0" err="1" smtClean="0"/>
              <a:t>dialogue</a:t>
            </a:r>
            <a:r>
              <a:rPr lang="de-DE" dirty="0" smtClean="0"/>
              <a:t>-</a:t>
            </a:r>
            <a:r>
              <a:rPr lang="de-DE" dirty="0" err="1" smtClean="0"/>
              <a:t>principles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Individualisierbarkeit </a:t>
            </a:r>
            <a:r>
              <a:rPr lang="de-DE" dirty="0"/>
              <a:t>/ </a:t>
            </a:r>
            <a:r>
              <a:rPr lang="de-DE" dirty="0" err="1"/>
              <a:t>Suitability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indiviualisation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 smtClean="0"/>
              <a:t>Fragen stellen </a:t>
            </a:r>
            <a:r>
              <a:rPr lang="de-DE" dirty="0" smtClean="0">
                <a:solidFill>
                  <a:srgbClr val="FFA500"/>
                </a:solidFill>
              </a:rPr>
              <a:t>mit und ohne</a:t>
            </a:r>
            <a:r>
              <a:rPr lang="de-DE" dirty="0" smtClean="0"/>
              <a:t> Account möglich</a:t>
            </a:r>
          </a:p>
          <a:p>
            <a:pPr lvl="1"/>
            <a:r>
              <a:rPr lang="de-DE" dirty="0" smtClean="0">
                <a:solidFill>
                  <a:srgbClr val="FFA500"/>
                </a:solidFill>
              </a:rPr>
              <a:t>Sprache</a:t>
            </a:r>
            <a:r>
              <a:rPr lang="de-DE" dirty="0" smtClean="0"/>
              <a:t> </a:t>
            </a:r>
            <a:r>
              <a:rPr lang="de-DE" dirty="0" smtClean="0"/>
              <a:t>kann nicht geändert </a:t>
            </a:r>
            <a:r>
              <a:rPr lang="de-DE" dirty="0" smtClean="0"/>
              <a:t>werden -&gt; Spezialisierung auf      deutschen Sprachraum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ISO 9241 Part 110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030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&lt;Seven-</a:t>
            </a:r>
            <a:r>
              <a:rPr lang="de-DE" dirty="0" err="1" smtClean="0"/>
              <a:t>dialogue</a:t>
            </a:r>
            <a:r>
              <a:rPr lang="de-DE" dirty="0" smtClean="0"/>
              <a:t>-</a:t>
            </a:r>
            <a:r>
              <a:rPr lang="de-DE" dirty="0" err="1" smtClean="0"/>
              <a:t>principles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Fehlertoleranz </a:t>
            </a:r>
            <a:r>
              <a:rPr lang="de-DE" dirty="0"/>
              <a:t>/ Error </a:t>
            </a:r>
            <a:r>
              <a:rPr lang="de-DE" dirty="0" err="1"/>
              <a:t>Tolerance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 smtClean="0"/>
              <a:t>Suche </a:t>
            </a:r>
            <a:r>
              <a:rPr lang="de-DE" dirty="0" smtClean="0"/>
              <a:t>bietet </a:t>
            </a:r>
            <a:r>
              <a:rPr lang="de-DE" dirty="0" smtClean="0">
                <a:solidFill>
                  <a:srgbClr val="FFA500"/>
                </a:solidFill>
              </a:rPr>
              <a:t>keine Korrekturvorschläge </a:t>
            </a:r>
            <a:r>
              <a:rPr lang="de-DE" dirty="0" smtClean="0"/>
              <a:t>bei Tippfehlern</a:t>
            </a:r>
            <a:endParaRPr lang="de-DE" dirty="0" smtClean="0">
              <a:effectLst/>
            </a:endParaRPr>
          </a:p>
          <a:p>
            <a:r>
              <a:rPr lang="de-DE" dirty="0" err="1"/>
              <a:t>Lernförderlichkeit</a:t>
            </a:r>
            <a:r>
              <a:rPr lang="de-DE" dirty="0"/>
              <a:t> / </a:t>
            </a:r>
            <a:r>
              <a:rPr lang="de-DE" dirty="0" err="1"/>
              <a:t>Suitability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endParaRPr lang="de-DE" dirty="0" smtClean="0">
              <a:latin typeface="Fira Sans OT Medium"/>
              <a:cs typeface="Fira Sans OT Medium"/>
            </a:endParaRPr>
          </a:p>
          <a:p>
            <a:pPr lvl="1"/>
            <a:r>
              <a:rPr lang="de-DE" dirty="0"/>
              <a:t>Das Lernen ist ein sehr </a:t>
            </a:r>
            <a:r>
              <a:rPr lang="de-DE" dirty="0">
                <a:solidFill>
                  <a:srgbClr val="FFA500"/>
                </a:solidFill>
              </a:rPr>
              <a:t>kurzer</a:t>
            </a:r>
            <a:r>
              <a:rPr lang="de-DE" dirty="0"/>
              <a:t> </a:t>
            </a:r>
            <a:r>
              <a:rPr lang="de-DE" dirty="0">
                <a:solidFill>
                  <a:srgbClr val="FFA500"/>
                </a:solidFill>
              </a:rPr>
              <a:t>Prozess</a:t>
            </a:r>
            <a:r>
              <a:rPr lang="de-DE" dirty="0"/>
              <a:t>, da sich die Bedienung von selbst </a:t>
            </a:r>
            <a:r>
              <a:rPr lang="de-DE" dirty="0" err="1" smtClean="0"/>
              <a:t>erklä</a:t>
            </a:r>
            <a:r>
              <a:rPr lang="de-DE" dirty="0" err="1" smtClean="0"/>
              <a:t>rt</a:t>
            </a:r>
            <a:endParaRPr lang="de-DE" dirty="0" smtClean="0"/>
          </a:p>
          <a:p>
            <a:pPr lvl="1"/>
            <a:r>
              <a:rPr lang="de-DE" dirty="0" smtClean="0"/>
              <a:t>Konzept der Seite ist schnell begriffen, darauf angepasste Bedienung ist </a:t>
            </a:r>
            <a:r>
              <a:rPr lang="de-DE" dirty="0" smtClean="0">
                <a:solidFill>
                  <a:srgbClr val="FFA500"/>
                </a:solidFill>
              </a:rPr>
              <a:t>schnell erlernt</a:t>
            </a:r>
            <a:endParaRPr lang="de-DE" dirty="0" smtClean="0">
              <a:solidFill>
                <a:srgbClr val="FFA500"/>
              </a:solidFill>
            </a:endParaRPr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ISO 9241 Part 110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705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&lt;Workflow/&gt;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06010" y="1600200"/>
            <a:ext cx="8739132" cy="4967371"/>
          </a:xfrm>
        </p:spPr>
        <p:txBody>
          <a:bodyPr>
            <a:normAutofit/>
          </a:bodyPr>
          <a:lstStyle/>
          <a:p>
            <a:r>
              <a:rPr lang="de-DE" dirty="0" smtClean="0"/>
              <a:t>Suche über Eingabefeld</a:t>
            </a:r>
          </a:p>
          <a:p>
            <a:r>
              <a:rPr lang="de-DE" dirty="0" smtClean="0"/>
              <a:t>Sortierung</a:t>
            </a:r>
          </a:p>
          <a:p>
            <a:pPr lvl="1"/>
            <a:r>
              <a:rPr lang="de-DE" dirty="0" smtClean="0"/>
              <a:t>Kategorie </a:t>
            </a:r>
            <a:r>
              <a:rPr lang="de-DE" dirty="0" smtClean="0"/>
              <a:t>(einzelne Wissensbereiche)</a:t>
            </a:r>
          </a:p>
          <a:p>
            <a:pPr lvl="1"/>
            <a:r>
              <a:rPr lang="de-DE" dirty="0" smtClean="0"/>
              <a:t>weitere Sortierung über z.B. Datum, Beliebtheit</a:t>
            </a:r>
            <a:endParaRPr lang="de-DE" dirty="0" smtClean="0"/>
          </a:p>
          <a:p>
            <a:r>
              <a:rPr lang="de-DE" dirty="0" smtClean="0"/>
              <a:t>Video, Frage oder Autor auswählen</a:t>
            </a:r>
          </a:p>
          <a:p>
            <a:r>
              <a:rPr lang="de-DE" dirty="0" smtClean="0"/>
              <a:t>Video anschauen, bewerten, kommentieren, hochladen</a:t>
            </a:r>
          </a:p>
          <a:p>
            <a:r>
              <a:rPr lang="de-DE" dirty="0" smtClean="0"/>
              <a:t>Frage beantworten mit Video, kommentieren, stellen</a:t>
            </a:r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Schritte vom Öffnen des Webshops bis zur Bestellung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018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&lt;</a:t>
            </a:r>
            <a:r>
              <a:rPr lang="de-DE" dirty="0" smtClean="0"/>
              <a:t>Web-Zwei-Null-Features/&gt;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Bewertungen für Videos</a:t>
            </a:r>
          </a:p>
          <a:p>
            <a:r>
              <a:rPr lang="de-DE" dirty="0" smtClean="0"/>
              <a:t>Kommentare</a:t>
            </a:r>
          </a:p>
          <a:p>
            <a:r>
              <a:rPr lang="de-DE" dirty="0" smtClean="0"/>
              <a:t>Tag-System</a:t>
            </a:r>
            <a:endParaRPr lang="de-DE" dirty="0" smtClean="0"/>
          </a:p>
          <a:p>
            <a:r>
              <a:rPr lang="de-DE" dirty="0"/>
              <a:t>Anbindung an </a:t>
            </a:r>
            <a:r>
              <a:rPr lang="de-DE" dirty="0" smtClean="0"/>
              <a:t>Facebook, Twitter, </a:t>
            </a:r>
            <a:r>
              <a:rPr lang="de-DE" dirty="0"/>
              <a:t>Google</a:t>
            </a:r>
            <a:r>
              <a:rPr lang="de-DE" dirty="0" smtClean="0"/>
              <a:t>+</a:t>
            </a:r>
            <a:endParaRPr lang="de-DE" dirty="0" smtClean="0">
              <a:effectLst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Was eingesetzt wird und was nicht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141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&lt;Mobile-</a:t>
            </a:r>
            <a:r>
              <a:rPr lang="de-DE" dirty="0" err="1" smtClean="0"/>
              <a:t>usability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Responsive</a:t>
            </a:r>
            <a:r>
              <a:rPr lang="de-DE" dirty="0" smtClean="0"/>
              <a:t> Webdesign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Wie mit </a:t>
            </a:r>
            <a:r>
              <a:rPr lang="de-DE" dirty="0" smtClean="0"/>
              <a:t>mobilen Endgeräten </a:t>
            </a:r>
            <a:r>
              <a:rPr lang="de-DE" dirty="0" smtClean="0"/>
              <a:t>umgegangen wird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013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</a:t>
            </a:r>
            <a:r>
              <a:rPr lang="de-DE" dirty="0" err="1" smtClean="0"/>
              <a:t>Personas</a:t>
            </a:r>
            <a:r>
              <a:rPr lang="de-DE" dirty="0" smtClean="0"/>
              <a:t>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Personas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Persona 1</a:t>
            </a:r>
            <a:endParaRPr lang="de-DE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416826"/>
              </p:ext>
            </p:extLst>
          </p:nvPr>
        </p:nvGraphicFramePr>
        <p:xfrm>
          <a:off x="1473200" y="1857832"/>
          <a:ext cx="6197600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Dokument" r:id="rId3" imgW="6197600" imgH="4381500" progId="Word.Document.12">
                  <p:embed/>
                </p:oleObj>
              </mc:Choice>
              <mc:Fallback>
                <p:oleObj name="Dokument" r:id="rId3" imgW="6197600" imgH="4381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3200" y="1857832"/>
                        <a:ext cx="6197600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1488688" y="6239332"/>
            <a:ext cx="4488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Fira Sans OT Light"/>
                <a:cs typeface="Fira Sans OT Light"/>
              </a:rPr>
              <a:t>Foto: </a:t>
            </a:r>
            <a:r>
              <a:rPr lang="de-DE" sz="1200" dirty="0">
                <a:latin typeface="Fira Sans OT Light"/>
                <a:cs typeface="Fira Sans OT Light"/>
              </a:rPr>
              <a:t>https://</a:t>
            </a:r>
            <a:r>
              <a:rPr lang="de-DE" sz="1200" dirty="0" err="1">
                <a:latin typeface="Fira Sans OT Light"/>
                <a:cs typeface="Fira Sans OT Light"/>
              </a:rPr>
              <a:t>secure.flickr.com</a:t>
            </a:r>
            <a:r>
              <a:rPr lang="de-DE" sz="1200" dirty="0">
                <a:latin typeface="Fira Sans OT Light"/>
                <a:cs typeface="Fira Sans OT Light"/>
              </a:rPr>
              <a:t>/</a:t>
            </a:r>
            <a:r>
              <a:rPr lang="de-DE" sz="1200" dirty="0" err="1">
                <a:latin typeface="Fira Sans OT Light"/>
                <a:cs typeface="Fira Sans OT Light"/>
              </a:rPr>
              <a:t>photos</a:t>
            </a:r>
            <a:r>
              <a:rPr lang="de-DE" sz="1200" dirty="0">
                <a:latin typeface="Fira Sans OT Light"/>
                <a:cs typeface="Fira Sans OT Light"/>
              </a:rPr>
              <a:t>/</a:t>
            </a:r>
            <a:r>
              <a:rPr lang="de-DE" sz="1200" dirty="0" err="1">
                <a:latin typeface="Fira Sans OT Light"/>
                <a:cs typeface="Fira Sans OT Light"/>
              </a:rPr>
              <a:t>re-publica</a:t>
            </a:r>
            <a:r>
              <a:rPr lang="de-DE" sz="1200" dirty="0">
                <a:latin typeface="Fira Sans OT Light"/>
                <a:cs typeface="Fira Sans OT Light"/>
              </a:rPr>
              <a:t>/7157091518/</a:t>
            </a:r>
            <a:r>
              <a:rPr lang="de-DE" sz="1200" dirty="0" smtClean="0">
                <a:effectLst/>
                <a:latin typeface="Fira Sans OT Light"/>
                <a:cs typeface="Fira Sans OT Light"/>
              </a:rPr>
              <a:t> </a:t>
            </a:r>
            <a:endParaRPr lang="de-DE" sz="1200" dirty="0">
              <a:latin typeface="Fira Sans OT Light"/>
              <a:cs typeface="Fira Sans OT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311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</a:t>
            </a:r>
            <a:r>
              <a:rPr lang="de-DE" dirty="0" err="1" smtClean="0"/>
              <a:t>group-members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5800" y="3107596"/>
            <a:ext cx="7772400" cy="3274099"/>
          </a:xfrm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user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="Daniel“/&gt;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user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=“Marc“/&gt;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user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=“Beni“/&gt;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&lt;/</a:t>
            </a:r>
            <a:r>
              <a:rPr lang="de-DE" dirty="0" err="1" smtClean="0">
                <a:solidFill>
                  <a:schemeClr val="tx1"/>
                </a:solidFill>
              </a:rPr>
              <a:t>group-members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</a:p>
          <a:p>
            <a:endParaRPr lang="de-DE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61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Personas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Persona 2</a:t>
            </a:r>
            <a:endParaRPr lang="de-DE" dirty="0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156668"/>
              </p:ext>
            </p:extLst>
          </p:nvPr>
        </p:nvGraphicFramePr>
        <p:xfrm>
          <a:off x="1473200" y="1857842"/>
          <a:ext cx="6197600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Dokument" r:id="rId3" imgW="6197600" imgH="4381500" progId="Word.Document.12">
                  <p:embed/>
                </p:oleObj>
              </mc:Choice>
              <mc:Fallback>
                <p:oleObj name="Dokument" r:id="rId3" imgW="6197600" imgH="4381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3200" y="1857842"/>
                        <a:ext cx="6197600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1488688" y="6239332"/>
            <a:ext cx="4528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Fira Sans OT Light"/>
                <a:cs typeface="Fira Sans OT Light"/>
              </a:rPr>
              <a:t>Foto: </a:t>
            </a:r>
            <a:r>
              <a:rPr lang="de-DE" sz="1200" i="1" dirty="0">
                <a:latin typeface="Fira Sans OT Light"/>
                <a:cs typeface="Fira Sans OT Light"/>
              </a:rPr>
              <a:t>https://</a:t>
            </a:r>
            <a:r>
              <a:rPr lang="de-DE" sz="1200" i="1" dirty="0" err="1">
                <a:latin typeface="Fira Sans OT Light"/>
                <a:cs typeface="Fira Sans OT Light"/>
              </a:rPr>
              <a:t>secure.flickr.com</a:t>
            </a:r>
            <a:r>
              <a:rPr lang="de-DE" sz="1200" i="1" dirty="0">
                <a:latin typeface="Fira Sans OT Light"/>
                <a:cs typeface="Fira Sans OT Light"/>
              </a:rPr>
              <a:t>/</a:t>
            </a:r>
            <a:r>
              <a:rPr lang="de-DE" sz="1200" i="1" dirty="0" err="1">
                <a:latin typeface="Fira Sans OT Light"/>
                <a:cs typeface="Fira Sans OT Light"/>
              </a:rPr>
              <a:t>photos</a:t>
            </a:r>
            <a:r>
              <a:rPr lang="de-DE" sz="1200" i="1" dirty="0">
                <a:latin typeface="Fira Sans OT Light"/>
                <a:cs typeface="Fira Sans OT Light"/>
              </a:rPr>
              <a:t>/</a:t>
            </a:r>
            <a:r>
              <a:rPr lang="de-DE" sz="1200" i="1" dirty="0" err="1">
                <a:latin typeface="Fira Sans OT Light"/>
                <a:cs typeface="Fira Sans OT Light"/>
              </a:rPr>
              <a:t>josefseibel</a:t>
            </a:r>
            <a:r>
              <a:rPr lang="de-DE" sz="1200" i="1" dirty="0">
                <a:latin typeface="Fira Sans OT Light"/>
                <a:cs typeface="Fira Sans OT Light"/>
              </a:rPr>
              <a:t>/4387492120/</a:t>
            </a:r>
            <a:r>
              <a:rPr lang="de-DE" sz="1200" dirty="0" smtClean="0">
                <a:effectLst/>
                <a:latin typeface="Fira Sans OT Light"/>
                <a:cs typeface="Fira Sans OT Light"/>
              </a:rPr>
              <a:t> </a:t>
            </a:r>
            <a:endParaRPr lang="de-DE" sz="1200" dirty="0">
              <a:latin typeface="Fira Sans OT Light"/>
              <a:cs typeface="Fira Sans OT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992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Personas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Persona 3</a:t>
            </a:r>
            <a:endParaRPr lang="de-DE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103474"/>
              </p:ext>
            </p:extLst>
          </p:nvPr>
        </p:nvGraphicFramePr>
        <p:xfrm>
          <a:off x="1473200" y="1853501"/>
          <a:ext cx="6197600" cy="448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Dokument" r:id="rId3" imgW="6197600" imgH="4483100" progId="Word.Document.12">
                  <p:embed/>
                </p:oleObj>
              </mc:Choice>
              <mc:Fallback>
                <p:oleObj name="Dokument" r:id="rId3" imgW="6197600" imgH="4483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3200" y="1853501"/>
                        <a:ext cx="6197600" cy="448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1488688" y="6239332"/>
            <a:ext cx="4241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Fira Sans OT Light"/>
                <a:cs typeface="Fira Sans OT Light"/>
              </a:rPr>
              <a:t>Foto: </a:t>
            </a:r>
            <a:r>
              <a:rPr lang="de-DE" sz="1200" i="1" dirty="0">
                <a:latin typeface="Fira Sans OT Light"/>
                <a:cs typeface="Fira Sans OT Light"/>
              </a:rPr>
              <a:t>https://</a:t>
            </a:r>
            <a:r>
              <a:rPr lang="de-DE" sz="1200" i="1" dirty="0" err="1">
                <a:latin typeface="Fira Sans OT Light"/>
                <a:cs typeface="Fira Sans OT Light"/>
              </a:rPr>
              <a:t>secure.flickr.com</a:t>
            </a:r>
            <a:r>
              <a:rPr lang="de-DE" sz="1200" i="1" dirty="0">
                <a:latin typeface="Fira Sans OT Light"/>
                <a:cs typeface="Fira Sans OT Light"/>
              </a:rPr>
              <a:t>/</a:t>
            </a:r>
            <a:r>
              <a:rPr lang="de-DE" sz="1200" i="1" dirty="0" err="1">
                <a:latin typeface="Fira Sans OT Light"/>
                <a:cs typeface="Fira Sans OT Light"/>
              </a:rPr>
              <a:t>photos</a:t>
            </a:r>
            <a:r>
              <a:rPr lang="de-DE" sz="1200" i="1" dirty="0">
                <a:latin typeface="Fira Sans OT Light"/>
                <a:cs typeface="Fira Sans OT Light"/>
              </a:rPr>
              <a:t>/h3nr0/4828903901/</a:t>
            </a:r>
            <a:r>
              <a:rPr lang="de-DE" sz="1200" dirty="0" smtClean="0">
                <a:effectLst/>
                <a:latin typeface="Fira Sans OT Light"/>
                <a:cs typeface="Fira Sans OT Light"/>
              </a:rPr>
              <a:t> </a:t>
            </a:r>
            <a:endParaRPr lang="de-DE" sz="1200" dirty="0">
              <a:latin typeface="Fira Sans OT Light"/>
              <a:cs typeface="Fira Sans OT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794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&lt;Projekt-Management&gt;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255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Github</a:t>
            </a:r>
            <a:r>
              <a:rPr lang="de-DE" dirty="0" smtClean="0"/>
              <a:t>/&gt;</a:t>
            </a:r>
            <a:endParaRPr lang="de-DE" dirty="0"/>
          </a:p>
        </p:txBody>
      </p:sp>
      <p:pic>
        <p:nvPicPr>
          <p:cNvPr id="5" name="Inhaltsplatzhalter 4" descr="Bildschirmfoto 2014-04-02 um 22.04.0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08"/>
          <a:stretch/>
        </p:blipFill>
        <p:spPr>
          <a:xfrm>
            <a:off x="206375" y="1600201"/>
            <a:ext cx="8739188" cy="4285830"/>
          </a:xfrm>
        </p:spPr>
      </p:pic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Womit wir unser Projekt organisieren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983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&lt;/</a:t>
            </a:r>
            <a:r>
              <a:rPr lang="de-DE" dirty="0" err="1" smtClean="0"/>
              <a:t>presentation</a:t>
            </a:r>
            <a:r>
              <a:rPr lang="de-DE" dirty="0" smtClean="0"/>
              <a:t>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27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&lt;Idee/&gt;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06010" y="4786272"/>
            <a:ext cx="8739132" cy="1339891"/>
          </a:xfrm>
        </p:spPr>
        <p:txBody>
          <a:bodyPr/>
          <a:lstStyle/>
          <a:p>
            <a:r>
              <a:rPr lang="de-DE" dirty="0" smtClean="0">
                <a:latin typeface="Fira Sans OT Light"/>
                <a:cs typeface="Fira Sans OT Light"/>
              </a:rPr>
              <a:t>Webshop bei dem man</a:t>
            </a:r>
            <a:r>
              <a:rPr lang="de-DE" dirty="0" smtClean="0"/>
              <a:t> </a:t>
            </a:r>
            <a:r>
              <a:rPr lang="de-DE" dirty="0" smtClean="0">
                <a:latin typeface="Fira Sans OT Medium"/>
                <a:cs typeface="Fira Sans OT Medium"/>
              </a:rPr>
              <a:t>Professoren</a:t>
            </a:r>
            <a:r>
              <a:rPr lang="de-DE" b="1" dirty="0" smtClean="0">
                <a:latin typeface="Fira Sans OT"/>
                <a:cs typeface="Fira Sans OT"/>
              </a:rPr>
              <a:t> </a:t>
            </a:r>
            <a:r>
              <a:rPr lang="de-DE" dirty="0" smtClean="0"/>
              <a:t>mieten </a:t>
            </a:r>
            <a:r>
              <a:rPr lang="de-DE" dirty="0" smtClean="0">
                <a:latin typeface="Fira Sans OT Light"/>
                <a:cs typeface="Fira Sans OT Light"/>
              </a:rPr>
              <a:t>kann</a:t>
            </a:r>
          </a:p>
          <a:p>
            <a:r>
              <a:rPr lang="de-DE" dirty="0" smtClean="0"/>
              <a:t>eigene </a:t>
            </a:r>
            <a:r>
              <a:rPr lang="de-DE" dirty="0" smtClean="0">
                <a:latin typeface="Fira Sans OT Medium"/>
                <a:cs typeface="Fira Sans OT Medium"/>
              </a:rPr>
              <a:t>Studiengänge schaffen</a:t>
            </a:r>
          </a:p>
          <a:p>
            <a:endParaRPr lang="de-DE" dirty="0" smtClean="0">
              <a:latin typeface="Fira Sans OT Light"/>
              <a:cs typeface="Fira Sans OT Light"/>
            </a:endParaRP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Surreales Webshop Projekt</a:t>
            </a:r>
            <a:endParaRPr lang="de-DE" dirty="0"/>
          </a:p>
        </p:txBody>
      </p:sp>
      <p:grpSp>
        <p:nvGrpSpPr>
          <p:cNvPr id="7" name="Gruppierung 6"/>
          <p:cNvGrpSpPr/>
          <p:nvPr/>
        </p:nvGrpSpPr>
        <p:grpSpPr>
          <a:xfrm>
            <a:off x="1051986" y="1667721"/>
            <a:ext cx="6855767" cy="2793272"/>
            <a:chOff x="1347497" y="1133824"/>
            <a:chExt cx="6855767" cy="2793272"/>
          </a:xfrm>
        </p:grpSpPr>
        <p:pic>
          <p:nvPicPr>
            <p:cNvPr id="5" name="Bild 4" descr="Flaticon_42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966">
              <a:off x="4678782" y="1133824"/>
              <a:ext cx="3524482" cy="2175266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>
              <a:off x="1347497" y="2819100"/>
              <a:ext cx="552938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600" dirty="0" err="1" smtClean="0">
                  <a:latin typeface="Fira Sans OT Light"/>
                  <a:cs typeface="Fira Sans OT Light"/>
                </a:rPr>
                <a:t>Pick</a:t>
              </a:r>
              <a:r>
                <a:rPr lang="de-DE" sz="6600" b="1" dirty="0" err="1" smtClean="0">
                  <a:latin typeface="Fira Sans OT"/>
                  <a:cs typeface="Fira Sans OT"/>
                </a:rPr>
                <a:t>YourProf</a:t>
              </a:r>
              <a:endParaRPr lang="de-DE" sz="6600" b="1" dirty="0">
                <a:latin typeface="Fira Sans OT"/>
                <a:cs typeface="Fira Sans O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79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</a:t>
            </a:r>
            <a:r>
              <a:rPr lang="de-DE" dirty="0"/>
              <a:t>W</a:t>
            </a:r>
            <a:r>
              <a:rPr lang="de-DE" dirty="0" smtClean="0"/>
              <a:t>ebshops&gt;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680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Responsive</a:t>
            </a:r>
            <a:r>
              <a:rPr lang="de-DE" dirty="0" smtClean="0"/>
              <a:t> </a:t>
            </a:r>
            <a:r>
              <a:rPr lang="de-DE" dirty="0"/>
              <a:t>Web Design</a:t>
            </a:r>
          </a:p>
          <a:p>
            <a:r>
              <a:rPr lang="de-DE" dirty="0" smtClean="0"/>
              <a:t>Empfehlungen </a:t>
            </a:r>
            <a:r>
              <a:rPr lang="de-DE" dirty="0"/>
              <a:t>basierend auf „Kunden die dies gekauft haben…“</a:t>
            </a:r>
          </a:p>
          <a:p>
            <a:r>
              <a:rPr lang="de-DE" dirty="0" smtClean="0"/>
              <a:t>etwas </a:t>
            </a:r>
            <a:r>
              <a:rPr lang="de-DE" dirty="0"/>
              <a:t>überladen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 smtClean="0"/>
              <a:t>Amazon.de</a:t>
            </a:r>
            <a:endParaRPr lang="de-DE" dirty="0" smtClean="0"/>
          </a:p>
        </p:txBody>
      </p:sp>
      <p:pic>
        <p:nvPicPr>
          <p:cNvPr id="5" name="Bild 4" descr="amaz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555" y="3716719"/>
            <a:ext cx="5936445" cy="312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9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Responsive</a:t>
            </a:r>
            <a:r>
              <a:rPr lang="de-DE" dirty="0" smtClean="0"/>
              <a:t> </a:t>
            </a:r>
            <a:r>
              <a:rPr lang="de-DE" dirty="0"/>
              <a:t>Web Design</a:t>
            </a:r>
          </a:p>
          <a:p>
            <a:r>
              <a:rPr lang="de-DE" dirty="0"/>
              <a:t>ü</a:t>
            </a:r>
            <a:r>
              <a:rPr lang="de-DE" dirty="0" smtClean="0"/>
              <a:t>bersichtlich</a:t>
            </a:r>
            <a:endParaRPr lang="de-DE" dirty="0"/>
          </a:p>
          <a:p>
            <a:r>
              <a:rPr lang="de-DE" dirty="0" smtClean="0"/>
              <a:t>schnell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 smtClean="0"/>
              <a:t>Sneakerdistrict.nl</a:t>
            </a:r>
            <a:endParaRPr lang="de-DE" dirty="0"/>
          </a:p>
        </p:txBody>
      </p:sp>
      <p:pic>
        <p:nvPicPr>
          <p:cNvPr id="5" name="Bild 4" descr="sneakerdistri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15" y="3090354"/>
            <a:ext cx="7149447" cy="37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4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</a:t>
            </a:r>
            <a:r>
              <a:rPr lang="de-DE" dirty="0" smtClean="0"/>
              <a:t>inimalistisch</a:t>
            </a:r>
            <a:endParaRPr lang="de-DE" dirty="0"/>
          </a:p>
          <a:p>
            <a:r>
              <a:rPr lang="de-DE" dirty="0" smtClean="0"/>
              <a:t>nette </a:t>
            </a:r>
            <a:r>
              <a:rPr lang="de-DE" dirty="0"/>
              <a:t>Animationen (nicht im </a:t>
            </a:r>
            <a:r>
              <a:rPr lang="de-DE" i="1" dirty="0" err="1"/>
              <a:t>Powerpointstyle</a:t>
            </a:r>
            <a:r>
              <a:rPr lang="de-DE" dirty="0"/>
              <a:t>)</a:t>
            </a:r>
            <a:r>
              <a:rPr lang="de-DE" dirty="0" smtClean="0">
                <a:effectLst/>
              </a:rPr>
              <a:t>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 smtClean="0"/>
              <a:t>Boldking.com</a:t>
            </a:r>
            <a:endParaRPr lang="de-DE" dirty="0"/>
          </a:p>
        </p:txBody>
      </p:sp>
      <p:pic>
        <p:nvPicPr>
          <p:cNvPr id="5" name="Bild 4" descr="boldk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230" y="2895795"/>
            <a:ext cx="7533770" cy="396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6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gutes Feedback auf Aktionen</a:t>
            </a:r>
          </a:p>
          <a:p>
            <a:r>
              <a:rPr lang="de-DE" dirty="0" smtClean="0"/>
              <a:t>schneller </a:t>
            </a:r>
            <a:r>
              <a:rPr lang="de-DE" dirty="0"/>
              <a:t>Weg zum gewünschten Produkt</a:t>
            </a:r>
            <a:r>
              <a:rPr lang="de-DE" dirty="0" smtClean="0">
                <a:effectLst/>
              </a:rPr>
              <a:t>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 smtClean="0"/>
              <a:t>Spyder.com</a:t>
            </a:r>
            <a:endParaRPr lang="de-DE" dirty="0"/>
          </a:p>
        </p:txBody>
      </p:sp>
      <p:pic>
        <p:nvPicPr>
          <p:cNvPr id="5" name="Bild 4" descr="spy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82" y="2850078"/>
            <a:ext cx="7605394" cy="400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7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 super für </a:t>
            </a:r>
            <a:r>
              <a:rPr lang="de-DE" i="1" dirty="0"/>
              <a:t>Hippies</a:t>
            </a:r>
          </a:p>
          <a:p>
            <a:r>
              <a:rPr lang="de-DE" dirty="0" smtClean="0"/>
              <a:t>veraltetes </a:t>
            </a:r>
            <a:r>
              <a:rPr lang="de-DE" dirty="0"/>
              <a:t>Design (Seitenzahlen bei Produktliste)</a:t>
            </a:r>
            <a:r>
              <a:rPr lang="de-DE" dirty="0" smtClean="0">
                <a:effectLst/>
              </a:rPr>
              <a:t>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 smtClean="0"/>
              <a:t>Avocadostore.com</a:t>
            </a:r>
            <a:endParaRPr lang="de-DE" dirty="0"/>
          </a:p>
        </p:txBody>
      </p:sp>
      <p:pic>
        <p:nvPicPr>
          <p:cNvPr id="5" name="Bild 4" descr="avocadosto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399" y="2878554"/>
            <a:ext cx="4113163" cy="397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8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</Words>
  <Application>Microsoft Office PowerPoint</Application>
  <PresentationFormat>Bildschirmpräsentation (4:3)</PresentationFormat>
  <Paragraphs>98</Paragraphs>
  <Slides>24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Arial</vt:lpstr>
      <vt:lpstr>Calibri</vt:lpstr>
      <vt:lpstr>Fira Sans OT</vt:lpstr>
      <vt:lpstr>Fira Sans OT Light</vt:lpstr>
      <vt:lpstr>Fira Sans OT Medium</vt:lpstr>
      <vt:lpstr>Lucida Grande</vt:lpstr>
      <vt:lpstr>Office-Design</vt:lpstr>
      <vt:lpstr>Dokument</vt:lpstr>
      <vt:lpstr>&lt;presentation&gt;</vt:lpstr>
      <vt:lpstr>&lt;group-members&gt;</vt:lpstr>
      <vt:lpstr>&lt;Idee/&gt;</vt:lpstr>
      <vt:lpstr>&lt;Webshops&gt;</vt:lpstr>
      <vt:lpstr>&lt;Webshops/&gt;</vt:lpstr>
      <vt:lpstr>&lt;Webshops/&gt;</vt:lpstr>
      <vt:lpstr>&lt;Webshops/&gt;</vt:lpstr>
      <vt:lpstr>&lt;Webshops/&gt;</vt:lpstr>
      <vt:lpstr>&lt;Webshops/&gt;</vt:lpstr>
      <vt:lpstr>&lt;genaue-Analyse shop=“Vidipedia“&gt;</vt:lpstr>
      <vt:lpstr>&lt;Seven-dialogue-principles/&gt;</vt:lpstr>
      <vt:lpstr>&lt;Seven-dialogue-principles/&gt;</vt:lpstr>
      <vt:lpstr>&lt;Seven-dialogue-principles/&gt;</vt:lpstr>
      <vt:lpstr>&lt;Seven-dialogue-principles/&gt;</vt:lpstr>
      <vt:lpstr>&lt;Workflow/&gt;</vt:lpstr>
      <vt:lpstr>&lt;Web-Zwei-Null-Features/&gt;</vt:lpstr>
      <vt:lpstr>&lt;Mobile-usability/&gt;</vt:lpstr>
      <vt:lpstr>&lt;Personas&gt;</vt:lpstr>
      <vt:lpstr>&lt;Personas/&gt;</vt:lpstr>
      <vt:lpstr>&lt;Personas/&gt;</vt:lpstr>
      <vt:lpstr>&lt;Personas/&gt;</vt:lpstr>
      <vt:lpstr>&lt;Projekt-Management&gt;</vt:lpstr>
      <vt:lpstr>&lt;Github/&gt;</vt:lpstr>
      <vt:lpstr>&lt;/presentation&gt;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Benjamin Rupp</dc:creator>
  <cp:lastModifiedBy>Daniel Secker</cp:lastModifiedBy>
  <cp:revision>25</cp:revision>
  <dcterms:created xsi:type="dcterms:W3CDTF">2014-04-02T16:22:37Z</dcterms:created>
  <dcterms:modified xsi:type="dcterms:W3CDTF">2014-05-14T10:39:01Z</dcterms:modified>
</cp:coreProperties>
</file>